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</p:sldMasterIdLst>
  <p:notesMasterIdLst>
    <p:notesMasterId r:id="rId17"/>
  </p:notesMasterIdLst>
  <p:sldIdLst>
    <p:sldId id="272" r:id="rId3"/>
    <p:sldId id="282" r:id="rId4"/>
    <p:sldId id="279" r:id="rId5"/>
    <p:sldId id="283" r:id="rId6"/>
    <p:sldId id="284" r:id="rId7"/>
    <p:sldId id="285" r:id="rId8"/>
    <p:sldId id="288" r:id="rId9"/>
    <p:sldId id="291" r:id="rId10"/>
    <p:sldId id="290" r:id="rId11"/>
    <p:sldId id="286" r:id="rId12"/>
    <p:sldId id="295" r:id="rId13"/>
    <p:sldId id="294" r:id="rId14"/>
    <p:sldId id="293" r:id="rId15"/>
    <p:sldId id="28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430"/>
    <a:srgbClr val="84B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719" autoAdjust="0"/>
  </p:normalViewPr>
  <p:slideViewPr>
    <p:cSldViewPr snapToGrid="0">
      <p:cViewPr varScale="1">
        <p:scale>
          <a:sx n="84" d="100"/>
          <a:sy n="84" d="100"/>
        </p:scale>
        <p:origin x="606" y="96"/>
      </p:cViewPr>
      <p:guideLst/>
    </p:cSldViewPr>
  </p:slideViewPr>
  <p:outlineViewPr>
    <p:cViewPr>
      <p:scale>
        <a:sx n="33" d="100"/>
        <a:sy n="33" d="100"/>
      </p:scale>
      <p:origin x="0" y="-13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19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293885214925916"/>
          <c:y val="0.10335267533360984"/>
          <c:w val="0.46480359506350144"/>
          <c:h val="0.81508281432751983"/>
        </c:manualLayout>
      </c:layout>
      <c:pieChart>
        <c:varyColors val="1"/>
        <c:ser>
          <c:idx val="0"/>
          <c:order val="0"/>
          <c:tx>
            <c:strRef>
              <c:f>'[Chiffres detic 2015.xlsx]Feuil2'!$B$10</c:f>
              <c:strCache>
                <c:ptCount val="1"/>
                <c:pt idx="0">
                  <c:v>Nb calls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5866490599749209E-2"/>
                  <c:y val="-4.587066692133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80" cap="small" baseline="0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Volwassenen</a:t>
                    </a:r>
                    <a:r>
                      <a:rPr lang="en-US" sz="1580" cap="small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= 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96015050604021"/>
                      <c:h val="0.14743649185463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0637958123385289"/>
                  <c:y val="-3.29608183687876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 rtl="0">
                      <a:defRPr lang="fr-BE"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A464256-C11B-478B-83B9-3AE9FE061C73}" type="CATEGORYNAME">
                      <a:rPr lang="en-US" smtClean="0"/>
                      <a:pPr algn="l" rtl="0">
                        <a:defRPr lang="fr-BE" sz="1580" cap="small"/>
                      </a:pPr>
                      <a:t>[CATEGORY NAME]</a:t>
                    </a:fld>
                    <a:r>
                      <a:rPr lang="en-US" dirty="0" smtClean="0"/>
                      <a:t> = </a:t>
                    </a:r>
                    <a:fld id="{837BD777-1103-4CA5-A397-F8A261A4ED44}" type="PERCENTAGE">
                      <a:rPr lang="en-US" baseline="0" smtClean="0"/>
                      <a:pPr algn="l" rtl="0">
                        <a:defRPr lang="fr-BE" sz="1580" cap="small"/>
                      </a:pPr>
                      <a:t>[PERCENTAGE]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 rtl="0">
                    <a:defRPr lang="fr-BE"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07037727434978"/>
                      <c:h val="0.119075148060734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1809119551306542E-2"/>
                  <c:y val="-7.3726895127763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580" b="0" i="0" u="none" strike="noStrike" kern="1200" cap="small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11C6C4-1814-4E76-843B-A06557C98E52}" type="CATEGORYNAME">
                      <a:rPr lang="en-US" smtClean="0"/>
                      <a:pPr algn="ctr" rtl="0">
                        <a:defRPr lang="en-US" sz="1580" cap="small" dirty="0"/>
                      </a:pPr>
                      <a:t>[CATEGORY NAME]</a:t>
                    </a:fld>
                    <a:r>
                      <a:rPr lang="en-US" dirty="0" smtClean="0"/>
                      <a:t> = </a:t>
                    </a:r>
                    <a:fld id="{38284B29-6922-45DA-BFE7-A53B91F2A058}" type="PERCENTAGE">
                      <a:rPr lang="en-US" baseline="0" smtClean="0"/>
                      <a:pPr algn="ctr" rtl="0">
                        <a:defRPr lang="en-US" sz="1580" cap="small" dirty="0"/>
                      </a:pPr>
                      <a:t>[PERCENTAGE]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580" b="0" i="0" u="none" strike="noStrike" kern="1200" cap="small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17882732595765"/>
                      <c:h val="0.139699893690289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043182788981217"/>
                  <c:y val="5.54993028774465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846F96-EA3A-4DA0-AC6E-D8DCFDABF0A9}" type="CATEGORYNAME">
                      <a:rPr lang="en-US" smtClean="0"/>
                      <a:pPr>
                        <a:defRPr sz="1580" cap="small"/>
                      </a:pPr>
                      <a:t>[CATEGORY NAME]</a:t>
                    </a:fld>
                    <a:r>
                      <a:rPr lang="en-US" dirty="0" smtClean="0"/>
                      <a:t> = </a:t>
                    </a:r>
                    <a:fld id="{05CCB6CC-C738-4097-9ACE-717002199946}" type="PERCENTAGE">
                      <a:rPr lang="en-US" baseline="0" smtClean="0"/>
                      <a:pPr>
                        <a:defRPr sz="1580" cap="small"/>
                      </a:pPr>
                      <a:t>[PERCENTAGE]</a:t>
                    </a:fld>
                    <a:endParaRPr lang="en-US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80088226592895"/>
                      <c:h val="0.146388514343052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897014565428611"/>
                  <c:y val="-0.10621991631981004"/>
                </c:manualLayout>
              </c:layout>
              <c:tx>
                <c:rich>
                  <a:bodyPr/>
                  <a:lstStyle/>
                  <a:p>
                    <a:fld id="{E21F00AC-6A97-4902-8BF2-2F39BCB5709E}" type="CATEGORYNAME">
                      <a:rPr lang="en-US" smtClean="0"/>
                      <a:pPr/>
                      <a:t>[CATEGORY NAME]</a:t>
                    </a:fld>
                    <a:r>
                      <a:rPr lang="en-US" dirty="0" smtClean="0"/>
                      <a:t> = </a:t>
                    </a:r>
                    <a:fld id="{92313067-11DD-4677-8011-8EE594AA6B2B}" type="PERCENTAGE">
                      <a:rPr lang="en-US" baseline="0" smtClean="0"/>
                      <a:pPr/>
                      <a:t>[PERCENTAGE]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1726965177448"/>
                      <c:h val="0.12480787710251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0592271938681597"/>
                  <c:y val="-6.99478209513156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Kind,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ongekende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leeftijd</a:t>
                    </a:r>
                    <a:r>
                      <a:rPr lang="en-US" baseline="0" dirty="0" smtClean="0"/>
                      <a:t>  </a:t>
                    </a:r>
                    <a:r>
                      <a:rPr lang="en-US" dirty="0" smtClean="0"/>
                      <a:t>= </a:t>
                    </a:r>
                    <a:fld id="{3D1D14E1-4932-4C08-B041-41BCB3C1E1DC}" type="PERCENTAGE">
                      <a:rPr lang="en-US" baseline="0" smtClean="0"/>
                      <a:pPr/>
                      <a:t>[PERCENTAGE]</a:t>
                    </a:fld>
                    <a:endParaRPr lang="en-US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72538221263337"/>
                      <c:h val="0.124807877102519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3226741682467711"/>
                  <c:y val="1.61856903382467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80" b="0" i="0" u="none" strike="noStrike" kern="1200" cap="sm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Dieren</a:t>
                    </a:r>
                    <a:r>
                      <a:rPr lang="en-US" dirty="0" smtClean="0"/>
                      <a:t> =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80" b="0" i="0" u="none" strike="noStrike" kern="1200" cap="sm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4271680868911"/>
                      <c:h val="0.1633295785380121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80" b="0" i="0" u="none" strike="noStrike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'[Chiffres detic 2015.xlsx]Feuil2'!$A$11:$A$17</c:f>
              <c:strCache>
                <c:ptCount val="7"/>
                <c:pt idx="0">
                  <c:v>Adults</c:v>
                </c:pt>
                <c:pt idx="1">
                  <c:v>&lt;1 y</c:v>
                </c:pt>
                <c:pt idx="2">
                  <c:v>1-4 y</c:v>
                </c:pt>
                <c:pt idx="3">
                  <c:v>5-9 y</c:v>
                </c:pt>
                <c:pt idx="4">
                  <c:v>10-14 y</c:v>
                </c:pt>
                <c:pt idx="5">
                  <c:v>NP</c:v>
                </c:pt>
                <c:pt idx="6">
                  <c:v>Animals</c:v>
                </c:pt>
              </c:strCache>
            </c:strRef>
          </c:cat>
          <c:val>
            <c:numRef>
              <c:f>'[Chiffres detic 2015.xlsx]Feuil2'!$B$11:$B$17</c:f>
              <c:numCache>
                <c:formatCode>General</c:formatCode>
                <c:ptCount val="7"/>
                <c:pt idx="0">
                  <c:v>5144</c:v>
                </c:pt>
                <c:pt idx="1">
                  <c:v>386</c:v>
                </c:pt>
                <c:pt idx="2">
                  <c:v>3843</c:v>
                </c:pt>
                <c:pt idx="3">
                  <c:v>458</c:v>
                </c:pt>
                <c:pt idx="4">
                  <c:v>221</c:v>
                </c:pt>
                <c:pt idx="5">
                  <c:v>791</c:v>
                </c:pt>
                <c:pt idx="6">
                  <c:v>481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'2012'!$J$1</c:f>
              <c:strCache>
                <c:ptCount val="1"/>
                <c:pt idx="0">
                  <c:v>nb appel</c:v>
                </c:pt>
              </c:strCache>
            </c:strRef>
          </c:tx>
          <c:spPr>
            <a:solidFill>
              <a:srgbClr val="5B9BD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'2012'!$I$2:$I$4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'2012'!$J$2:$J$4</c:f>
              <c:numCache>
                <c:formatCode>General</c:formatCode>
                <c:ptCount val="3"/>
                <c:pt idx="0">
                  <c:v>133</c:v>
                </c:pt>
                <c:pt idx="1">
                  <c:v>196</c:v>
                </c:pt>
                <c:pt idx="2">
                  <c:v>281</c:v>
                </c:pt>
              </c:numCache>
            </c:numRef>
          </c:val>
        </c:ser>
        <c:ser>
          <c:idx val="1"/>
          <c:order val="1"/>
          <c:tx>
            <c:strRef>
              <c:f>'2012'!$K$1</c:f>
              <c:strCache>
                <c:ptCount val="1"/>
                <c:pt idx="0">
                  <c:v>symptoms</c:v>
                </c:pt>
              </c:strCache>
            </c:strRef>
          </c:tx>
          <c:spPr>
            <a:solidFill>
              <a:srgbClr val="ED7D31"/>
            </a:solidFill>
            <a:ln w="25399">
              <a:noFill/>
            </a:ln>
          </c:spPr>
          <c:invertIfNegative val="0"/>
          <c:cat>
            <c:numRef>
              <c:f>'2012'!$I$2:$I$4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'2012'!$K$2:$K$4</c:f>
              <c:numCache>
                <c:formatCode>General</c:formatCode>
                <c:ptCount val="3"/>
                <c:pt idx="0">
                  <c:v>80</c:v>
                </c:pt>
                <c:pt idx="1">
                  <c:v>117</c:v>
                </c:pt>
                <c:pt idx="2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744064"/>
        <c:axId val="230744456"/>
      </c:barChart>
      <c:catAx>
        <c:axId val="23074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0744456"/>
        <c:crosses val="autoZero"/>
        <c:auto val="1"/>
        <c:lblAlgn val="ctr"/>
        <c:lblOffset val="100"/>
        <c:noMultiLvlLbl val="0"/>
      </c:catAx>
      <c:valAx>
        <c:axId val="230744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0744064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/>
      <c:overlay val="0"/>
      <c:spPr>
        <a:noFill/>
        <a:ln w="2539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5E0F-FBDF-4213-A199-760913F883C7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0DA9-01ED-4D6B-8F10-AEF22D3AF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5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06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10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9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23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mesures réglementaires ont été prises au niveau européen sous forme d’un ajout d’une section à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l’annexe II, partie 3, du règlement (CE) n° 1272/2008, imposant un emballage extérieur opaque ou foncé,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conteneur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refermable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difficile à ouvrir par de jeunes enfants ainsi qu’un emballage soluble contenant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amérisant incitant à recracher, résistant à une pression de 300 N et conservant son contenu liquide</a:t>
            </a:r>
          </a:p>
          <a:p>
            <a:r>
              <a:rPr lang="fr-BE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pendant au moins 30 secondes lorsqu’il est placé dans eau à 20°C.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68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0DA9-01ED-4D6B-8F10-AEF22D3AF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945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14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7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2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3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3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4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2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5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6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7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8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altLang="fr-FR" baseline="0" dirty="0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1pPr>
            <a:lvl2pPr marL="742950" indent="-28575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FF66FF"/>
                </a:solidFill>
                <a:latin typeface="Verdana" panose="020B0604030504040204" pitchFamily="34" charset="0"/>
              </a:defRPr>
            </a:lvl9pPr>
          </a:lstStyle>
          <a:p>
            <a:fld id="{294688E0-88FB-4525-86D9-952F7C1B3247}" type="slidenum">
              <a:rPr lang="fr-FR" altLang="fr-FR" sz="1200" i="0" smtClean="0">
                <a:solidFill>
                  <a:srgbClr val="000000"/>
                </a:solidFill>
              </a:rPr>
              <a:pPr/>
              <a:t>9</a:t>
            </a:fld>
            <a:endParaRPr lang="fr-FR" altLang="fr-FR" sz="1200" i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7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6" y="1004888"/>
            <a:ext cx="47545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8556"/>
            <a:ext cx="9144000" cy="13335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0279"/>
            <a:ext cx="9144000" cy="4681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8675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FC47-73F4-4803-97A3-514411D1367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428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0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FCAD-C091-40DA-A9D0-E3932ACA71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358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8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94F7-9A6D-4949-9730-4CCBF277C62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5551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56351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198" y="1628903"/>
            <a:ext cx="545160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51BE-66E9-4E1A-988A-BDA09D482C3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8556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317" y="5376242"/>
            <a:ext cx="6256351" cy="230832"/>
          </a:xfrm>
        </p:spPr>
        <p:txBody>
          <a:bodyPr anchor="t">
            <a:spAutoFit/>
          </a:bodyPr>
          <a:lstStyle>
            <a:lvl1pPr algn="l">
              <a:defRPr sz="9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931B-AB55-428B-A5DF-D906EEBD681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99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376242"/>
            <a:ext cx="8222967" cy="230832"/>
          </a:xfrm>
        </p:spPr>
        <p:txBody>
          <a:bodyPr anchor="t">
            <a:spAutoFit/>
          </a:bodyPr>
          <a:lstStyle>
            <a:lvl1pPr algn="l">
              <a:defRPr sz="9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F4E9-E399-4FE7-8ADF-9469562CEB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5219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08CF-4BB8-45C0-B3FF-839DE41599C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9809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tigif_logo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295402"/>
            <a:ext cx="812641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2111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622302"/>
            <a:ext cx="8129588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5469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7332-B23C-4DD5-8B35-0835A7E1912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5882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8165"/>
            <a:ext cx="47529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98465"/>
            <a:ext cx="9144000" cy="1267146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0279"/>
            <a:ext cx="9144000" cy="4681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5045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C55D-CC5F-4F0D-8CE7-FC3FC952C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251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A66A-C5A9-4BA9-9640-9AAD32B5943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100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35D8-880D-43C9-8A16-32D19171563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5973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1920-D432-4585-8D63-21B4B6830C3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6300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2603-288A-4A8B-A535-BA3515536DF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935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A697-4956-45E8-A7C1-0D95F26FBD2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1936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FF28-8086-406B-A37E-7E171EB30F0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4336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9BE4-DEE7-4496-96F7-89991FFA2A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6905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148A-6A60-4E59-BE74-3E17A129528B}" type="slidenum">
              <a:rPr lang="fr-FR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458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60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591734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6162"/>
            <a:ext cx="8177395" cy="3689779"/>
          </a:xfrm>
        </p:spPr>
        <p:txBody>
          <a:bodyPr/>
          <a:lstStyle>
            <a:lvl1pPr marL="257175" indent="-257175">
              <a:buClr>
                <a:srgbClr val="E23612"/>
              </a:buClr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60000"/>
              <a:buFont typeface="Wingdings" charset="2"/>
              <a:buChar char="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5B53-1B13-471F-843F-1B3A65EA88E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4790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269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50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041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954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68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82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011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944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12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25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591734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6162"/>
            <a:ext cx="8177395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60000"/>
              <a:buFont typeface="Wingdings" charset="2"/>
              <a:buChar char="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5BC0-EDE0-4369-9ED8-37579ABD87B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059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9851"/>
            <a:ext cx="3948390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7703" y="1649851"/>
            <a:ext cx="3935433" cy="3689779"/>
          </a:xfrm>
        </p:spPr>
        <p:txBody>
          <a:bodyPr/>
          <a:lstStyle>
            <a:lvl1pPr marL="257175" indent="-257175">
              <a:buClr>
                <a:srgbClr val="75B22A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75B22A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75B22A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75B22A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75B22A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5F2E-8A4D-4923-9D6C-2F29E533BF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000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41" y="1649851"/>
            <a:ext cx="3948390" cy="3689779"/>
          </a:xfrm>
        </p:spPr>
        <p:txBody>
          <a:bodyPr/>
          <a:lstStyle>
            <a:lvl1pPr marL="257175" indent="-257175">
              <a:buClr>
                <a:srgbClr val="E23612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7703" y="1649851"/>
            <a:ext cx="3935433" cy="3689779"/>
          </a:xfrm>
        </p:spPr>
        <p:txBody>
          <a:bodyPr/>
          <a:lstStyle>
            <a:lvl1pPr marL="257175" indent="-257175">
              <a:buClr>
                <a:srgbClr val="E23612"/>
              </a:buClr>
              <a:buSzPct val="100000"/>
              <a:buFontTx/>
              <a:buBlip>
                <a:blip r:embed="rId3"/>
              </a:buBlip>
              <a:defRPr sz="1800">
                <a:solidFill>
                  <a:srgbClr val="525252"/>
                </a:solidFill>
                <a:latin typeface="Arial"/>
                <a:cs typeface="Arial"/>
              </a:defRPr>
            </a:lvl1pPr>
            <a:lvl2pPr marL="557213" indent="-214313">
              <a:buClr>
                <a:srgbClr val="E23612"/>
              </a:buClr>
              <a:buSzPct val="125000"/>
              <a:buFont typeface="Arial"/>
              <a:buChar char="•"/>
              <a:defRPr sz="1800">
                <a:solidFill>
                  <a:srgbClr val="525252"/>
                </a:solidFill>
                <a:latin typeface="Arial"/>
                <a:cs typeface="Arial"/>
              </a:defRPr>
            </a:lvl2pPr>
            <a:lvl3pPr marL="857250" indent="-171450">
              <a:buClr>
                <a:srgbClr val="E23612"/>
              </a:buClr>
              <a:buSzPct val="85000"/>
              <a:buFont typeface="Courier New"/>
              <a:buChar char="o"/>
              <a:defRPr sz="1500">
                <a:solidFill>
                  <a:srgbClr val="525252"/>
                </a:solidFill>
                <a:latin typeface="Arial"/>
                <a:cs typeface="Arial"/>
              </a:defRPr>
            </a:lvl3pPr>
            <a:lvl4pPr marL="1200150" indent="-171450">
              <a:buClr>
                <a:srgbClr val="E23612"/>
              </a:buClr>
              <a:buSzPct val="120000"/>
              <a:buFont typeface="Arial"/>
              <a:buChar char="•"/>
              <a:defRPr sz="1350">
                <a:solidFill>
                  <a:srgbClr val="525252"/>
                </a:solidFill>
                <a:latin typeface="Arial"/>
                <a:cs typeface="Arial"/>
              </a:defRPr>
            </a:lvl4pPr>
            <a:lvl5pPr marL="1543050" indent="-171450">
              <a:buClr>
                <a:srgbClr val="E23612"/>
              </a:buClr>
              <a:buSzPct val="50000"/>
              <a:buFont typeface="Wingdings" charset="2"/>
              <a:buChar char=""/>
              <a:defRPr sz="1350">
                <a:solidFill>
                  <a:srgbClr val="5252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A27F-FC85-4630-B835-43C99D2C735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172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75B22A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E230-1065-45B2-9613-D586CE68D0C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60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tigif_logo_basis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342900"/>
            <a:ext cx="15017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608886"/>
            <a:ext cx="6297135" cy="415498"/>
          </a:xfrm>
        </p:spPr>
        <p:txBody>
          <a:bodyPr anchor="t">
            <a:spAutoFit/>
          </a:bodyPr>
          <a:lstStyle>
            <a:lvl1pPr algn="l">
              <a:defRPr sz="2100">
                <a:solidFill>
                  <a:srgbClr val="E23612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62DF-E880-466B-BC00-65AACC05CF0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888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/>
          <p:cNvCxnSpPr/>
          <p:nvPr/>
        </p:nvCxnSpPr>
        <p:spPr>
          <a:xfrm>
            <a:off x="495300" y="6213475"/>
            <a:ext cx="8648700" cy="0"/>
          </a:xfrm>
          <a:prstGeom prst="line">
            <a:avLst/>
          </a:prstGeom>
          <a:ln w="3175" cmpd="sng">
            <a:solidFill>
              <a:srgbClr val="5252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6356352"/>
            <a:ext cx="1258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356352"/>
            <a:ext cx="4076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53BE-7092-45DC-ACA8-5327C11F409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12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smtClean="0"/>
              <a:t>Klik om de stijl te bewerken</a:t>
            </a:r>
            <a:endParaRPr lang="en-US" alt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fr-FR" smtClean="0"/>
              <a:t>Klik om de modelstijlen te bewerken</a:t>
            </a:r>
          </a:p>
          <a:p>
            <a:pPr lvl="1"/>
            <a:r>
              <a:rPr lang="nl-NL" altLang="fr-FR" smtClean="0"/>
              <a:t>Tweede niveau</a:t>
            </a:r>
          </a:p>
          <a:p>
            <a:pPr lvl="2"/>
            <a:r>
              <a:rPr lang="nl-NL" altLang="fr-FR" smtClean="0"/>
              <a:t>Derde niveau</a:t>
            </a:r>
          </a:p>
          <a:p>
            <a:pPr lvl="3"/>
            <a:r>
              <a:rPr lang="nl-NL" altLang="fr-FR" smtClean="0"/>
              <a:t>Vierde niveau</a:t>
            </a:r>
          </a:p>
          <a:p>
            <a:pPr lvl="4"/>
            <a:r>
              <a:rPr lang="nl-NL" altLang="fr-FR" smtClean="0"/>
              <a:t>Vijfde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fr-FR" i="1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fr-FR" i="1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spcBef>
                <a:spcPct val="20000"/>
              </a:spcBef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78775D0-5509-4EEE-9CEA-ABD96E146033}" type="slidenum">
              <a:rPr lang="fr-FR" i="1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fr-FR" i="1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10E5-5FB1-4497-804F-2F9F61A4D4AB}" type="datetimeFigureOut">
              <a:rPr lang="nl-NL" smtClean="0"/>
              <a:t>15-6-2015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3E41-0C12-4D95-BB78-DFA914D786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80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ntigifcentrum.be/" TargetMode="External"/><Relationship Id="rId4" Type="http://schemas.openxmlformats.org/officeDocument/2006/relationships/hyperlink" Target="http://www.centreantipoisons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 txBox="1">
            <a:spLocks/>
          </p:cNvSpPr>
          <p:nvPr/>
        </p:nvSpPr>
        <p:spPr>
          <a:xfrm>
            <a:off x="5634685" y="4511389"/>
            <a:ext cx="3422821" cy="20129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700" dirty="0">
                <a:solidFill>
                  <a:srgbClr val="84B92D"/>
                </a:solidFill>
              </a:rPr>
              <a:t>Dr. Geert Verstegen</a:t>
            </a:r>
          </a:p>
          <a:p>
            <a:pPr marL="0" indent="0">
              <a:buNone/>
            </a:pPr>
            <a:r>
              <a:rPr lang="fr-BE" sz="2700" dirty="0">
                <a:solidFill>
                  <a:srgbClr val="84B92D"/>
                </a:solidFill>
              </a:rPr>
              <a:t>Antigifcentrum</a:t>
            </a:r>
          </a:p>
          <a:p>
            <a:pPr marL="0" indent="0">
              <a:buNone/>
            </a:pPr>
            <a:r>
              <a:rPr lang="fr-B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Persconferentie</a:t>
            </a: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“</a:t>
            </a:r>
            <a:r>
              <a:rPr lang="fr-B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Symbolen</a:t>
            </a: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herkennen</a:t>
            </a: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kan </a:t>
            </a:r>
            <a:r>
              <a:rPr lang="fr-B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levens</a:t>
            </a: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B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redden</a:t>
            </a:r>
            <a:r>
              <a:rPr lang="fr-B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2015, Brussel </a:t>
            </a:r>
            <a:endParaRPr lang="fr-B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0" y="4288967"/>
            <a:ext cx="3365327" cy="232189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77071" y="940655"/>
            <a:ext cx="849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dirty="0" err="1"/>
              <a:t>Ongevallen</a:t>
            </a:r>
            <a:r>
              <a:rPr lang="fr-BE" sz="5400" dirty="0"/>
              <a:t> met </a:t>
            </a:r>
            <a:r>
              <a:rPr lang="fr-BE" sz="5400" dirty="0" err="1"/>
              <a:t>chemische</a:t>
            </a:r>
            <a:r>
              <a:rPr lang="fr-BE" sz="5400" dirty="0"/>
              <a:t> </a:t>
            </a:r>
            <a:r>
              <a:rPr lang="fr-BE" sz="5400" dirty="0" err="1"/>
              <a:t>huishoudproducten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344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Hypochloriet</a:t>
            </a:r>
            <a:r>
              <a:rPr lang="fr-BE" alt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etiket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0639" y="1268288"/>
            <a:ext cx="4948583" cy="46068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920579" y="6119873"/>
            <a:ext cx="73028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EUH206      </a:t>
            </a:r>
            <a:r>
              <a:rPr lang="nl-NL" b="1" dirty="0" smtClean="0"/>
              <a:t>"Let </a:t>
            </a:r>
            <a:r>
              <a:rPr lang="nl-NL" b="1" dirty="0"/>
              <a:t>op! Niet in combinatie met andere producten gebruiken. </a:t>
            </a:r>
            <a:endParaRPr lang="nl-NL" b="1" dirty="0" smtClean="0"/>
          </a:p>
          <a:p>
            <a:pPr algn="ctr"/>
            <a:r>
              <a:rPr lang="nl-NL" b="1" dirty="0" smtClean="0"/>
              <a:t>Er </a:t>
            </a:r>
            <a:r>
              <a:rPr lang="nl-NL" b="1" dirty="0"/>
              <a:t>kunnen gevaarlijke gassen (chloor) vrijkomen."</a:t>
            </a:r>
          </a:p>
        </p:txBody>
      </p:sp>
      <p:grpSp>
        <p:nvGrpSpPr>
          <p:cNvPr id="14" name="Groep 13"/>
          <p:cNvGrpSpPr/>
          <p:nvPr/>
        </p:nvGrpSpPr>
        <p:grpSpPr>
          <a:xfrm>
            <a:off x="883509" y="2539064"/>
            <a:ext cx="1718143" cy="2652583"/>
            <a:chOff x="863022" y="2236573"/>
            <a:chExt cx="1718143" cy="2652583"/>
          </a:xfrm>
        </p:grpSpPr>
        <p:cxnSp>
          <p:nvCxnSpPr>
            <p:cNvPr id="9" name="Rechte verbindingslijn met pijl 8"/>
            <p:cNvCxnSpPr/>
            <p:nvPr/>
          </p:nvCxnSpPr>
          <p:spPr>
            <a:xfrm>
              <a:off x="863023" y="2236573"/>
              <a:ext cx="1705233" cy="12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>
              <a:off x="863022" y="3326515"/>
              <a:ext cx="1705233" cy="12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>
              <a:off x="875932" y="4876800"/>
              <a:ext cx="1705233" cy="1235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391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423194" y="345001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Wascapsules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92" y="1380434"/>
            <a:ext cx="6193417" cy="3451058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4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1"/>
          <p:cNvSpPr txBox="1">
            <a:spLocks/>
          </p:cNvSpPr>
          <p:nvPr/>
        </p:nvSpPr>
        <p:spPr bwMode="auto">
          <a:xfrm>
            <a:off x="1019433" y="5118421"/>
            <a:ext cx="7105134" cy="15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FontTx/>
              <a:buBlip>
                <a:blip r:embed="rId5"/>
              </a:buBlip>
              <a:defRPr sz="18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125000"/>
              <a:buFont typeface="Arial"/>
              <a:buChar char="•"/>
              <a:defRPr sz="18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60000"/>
              <a:buFont typeface="Wingdings" charset="2"/>
              <a:buChar char=""/>
              <a:defRPr sz="150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120000"/>
              <a:buFont typeface="Arial"/>
              <a:buChar char="•"/>
              <a:defRPr sz="135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5B22A"/>
              </a:buClr>
              <a:buSzPct val="50000"/>
              <a:buFont typeface="Wingdings" charset="2"/>
              <a:buChar char=""/>
              <a:defRPr sz="1350" kern="1200">
                <a:solidFill>
                  <a:srgbClr val="52525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t" hangingPunct="1"/>
            <a:r>
              <a:rPr lang="fr-BE" sz="2000" dirty="0" err="1" smtClean="0"/>
              <a:t>Worden</a:t>
            </a:r>
            <a:r>
              <a:rPr lang="fr-BE" sz="2000" dirty="0" smtClean="0"/>
              <a:t> </a:t>
            </a:r>
            <a:r>
              <a:rPr lang="fr-BE" sz="2000" dirty="0" err="1" smtClean="0"/>
              <a:t>verward</a:t>
            </a:r>
            <a:r>
              <a:rPr lang="fr-BE" sz="2000" dirty="0" smtClean="0"/>
              <a:t> met </a:t>
            </a:r>
            <a:r>
              <a:rPr lang="fr-BE" sz="2000" dirty="0" err="1" smtClean="0"/>
              <a:t>snoepjes</a:t>
            </a:r>
            <a:endParaRPr lang="fr-BE" sz="2000" dirty="0" smtClean="0"/>
          </a:p>
          <a:p>
            <a:pPr eaLnBrk="1" fontAlgn="t" hangingPunct="1"/>
            <a:r>
              <a:rPr lang="fr-BE" sz="2000" dirty="0" err="1" smtClean="0"/>
              <a:t>Barsten</a:t>
            </a:r>
            <a:r>
              <a:rPr lang="fr-BE" sz="2000" dirty="0" smtClean="0"/>
              <a:t> open met </a:t>
            </a:r>
            <a:r>
              <a:rPr lang="fr-BE" sz="2000" dirty="0" err="1" smtClean="0"/>
              <a:t>inslikken</a:t>
            </a:r>
            <a:r>
              <a:rPr lang="fr-BE" sz="2000" dirty="0" smtClean="0"/>
              <a:t> / </a:t>
            </a:r>
            <a:r>
              <a:rPr lang="fr-BE" sz="2000" dirty="0" err="1" smtClean="0"/>
              <a:t>verslikken</a:t>
            </a:r>
            <a:r>
              <a:rPr lang="fr-BE" sz="2000" dirty="0" smtClean="0"/>
              <a:t> </a:t>
            </a:r>
            <a:r>
              <a:rPr lang="fr-BE" sz="2000" dirty="0" err="1" smtClean="0"/>
              <a:t>tot</a:t>
            </a:r>
            <a:r>
              <a:rPr lang="fr-BE" sz="2000" dirty="0" smtClean="0"/>
              <a:t> </a:t>
            </a:r>
            <a:r>
              <a:rPr lang="fr-BE" sz="2000" dirty="0" err="1" smtClean="0"/>
              <a:t>gevolg</a:t>
            </a:r>
            <a:endParaRPr lang="fr-BE" sz="2000" dirty="0" smtClean="0"/>
          </a:p>
          <a:p>
            <a:pPr lvl="1" eaLnBrk="1" fontAlgn="t" hangingPunct="1"/>
            <a:r>
              <a:rPr lang="fr-BE" sz="2000" dirty="0" err="1" smtClean="0"/>
              <a:t>Braken</a:t>
            </a:r>
            <a:r>
              <a:rPr lang="fr-BE" sz="2000" dirty="0" smtClean="0"/>
              <a:t>, </a:t>
            </a:r>
            <a:r>
              <a:rPr lang="fr-BE" sz="2000" dirty="0" err="1" smtClean="0"/>
              <a:t>buikpijn</a:t>
            </a:r>
            <a:r>
              <a:rPr lang="fr-BE" sz="2000" dirty="0" smtClean="0"/>
              <a:t>,…</a:t>
            </a:r>
          </a:p>
          <a:p>
            <a:pPr lvl="1" eaLnBrk="1" fontAlgn="t" hangingPunct="1"/>
            <a:r>
              <a:rPr lang="fr-BE" sz="2000" dirty="0" err="1" smtClean="0"/>
              <a:t>Gevaar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de </a:t>
            </a:r>
            <a:r>
              <a:rPr lang="fr-BE" sz="2000" dirty="0" err="1" smtClean="0"/>
              <a:t>luchtwegen</a:t>
            </a:r>
            <a:r>
              <a:rPr lang="fr-BE" sz="2000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865529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331" y="1755048"/>
            <a:ext cx="7145338" cy="4465637"/>
          </a:xfrm>
        </p:spPr>
      </p:pic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4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23194" y="345001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Wascapsules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920579" y="6367013"/>
            <a:ext cx="730284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BE" b="1" dirty="0" smtClean="0"/>
              <a:t> </a:t>
            </a:r>
            <a:r>
              <a:rPr lang="fr-BE" b="1" dirty="0" err="1" smtClean="0"/>
              <a:t>Buiten</a:t>
            </a:r>
            <a:r>
              <a:rPr lang="fr-BE" b="1" dirty="0" smtClean="0"/>
              <a:t> het </a:t>
            </a:r>
            <a:r>
              <a:rPr lang="fr-BE" b="1" dirty="0" err="1" smtClean="0"/>
              <a:t>bereik</a:t>
            </a:r>
            <a:r>
              <a:rPr lang="fr-BE" b="1" dirty="0" smtClean="0"/>
              <a:t> van </a:t>
            </a:r>
            <a:r>
              <a:rPr lang="fr-BE" b="1" dirty="0" err="1" smtClean="0"/>
              <a:t>kinderen</a:t>
            </a:r>
            <a:r>
              <a:rPr lang="fr-BE" b="1" dirty="0" smtClean="0"/>
              <a:t> </a:t>
            </a:r>
            <a:r>
              <a:rPr lang="fr-BE" b="1" dirty="0" err="1" smtClean="0"/>
              <a:t>houden</a:t>
            </a:r>
            <a:r>
              <a:rPr lang="fr-BE" b="1" dirty="0" smtClean="0"/>
              <a:t>!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2631988" y="1885641"/>
            <a:ext cx="4139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Ongevallen</a:t>
            </a:r>
            <a:r>
              <a:rPr lang="fr-B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met </a:t>
            </a:r>
            <a:r>
              <a:rPr lang="fr-BE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wascapsules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58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423194" y="345001"/>
            <a:ext cx="6297613" cy="584775"/>
          </a:xfrm>
        </p:spPr>
        <p:txBody>
          <a:bodyPr/>
          <a:lstStyle/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Wascapsules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207734"/>
              </p:ext>
            </p:extLst>
          </p:nvPr>
        </p:nvGraphicFramePr>
        <p:xfrm>
          <a:off x="519113" y="1535113"/>
          <a:ext cx="8175625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4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958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995" y="518988"/>
            <a:ext cx="6512010" cy="4492461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47285" y="5159632"/>
            <a:ext cx="704943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600" dirty="0">
                <a:hlinkClick r:id="rId4"/>
              </a:rPr>
              <a:t>http://www.centreantipoisons.be</a:t>
            </a:r>
            <a:r>
              <a:rPr lang="nl-NL" sz="3600" dirty="0" smtClean="0">
                <a:hlinkClick r:id="rId4"/>
              </a:rPr>
              <a:t>/</a:t>
            </a:r>
            <a:endParaRPr lang="nl-NL" sz="3600" dirty="0" smtClean="0"/>
          </a:p>
          <a:p>
            <a:pPr algn="ctr"/>
            <a:r>
              <a:rPr lang="nl-NL" sz="3600" dirty="0">
                <a:hlinkClick r:id="rId5"/>
              </a:rPr>
              <a:t>http://www.antigifcentrum.be</a:t>
            </a:r>
            <a:r>
              <a:rPr lang="nl-NL" sz="3600" dirty="0" smtClean="0">
                <a:hlinkClick r:id="rId5"/>
              </a:rPr>
              <a:t>/</a:t>
            </a:r>
            <a:r>
              <a:rPr lang="nl-NL" sz="3600" dirty="0" smtClean="0"/>
              <a:t> </a:t>
            </a:r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357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Aantal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oproepen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96563" y="2350507"/>
            <a:ext cx="8489092" cy="3689779"/>
          </a:xfrm>
        </p:spPr>
        <p:txBody>
          <a:bodyPr/>
          <a:lstStyle/>
          <a:p>
            <a:pPr eaLnBrk="1" fontAlgn="t" hangingPunct="1"/>
            <a:endParaRPr lang="nl-NL" dirty="0"/>
          </a:p>
          <a:p>
            <a:pPr eaLnBrk="1" fontAlgn="t" hangingPunct="1"/>
            <a:r>
              <a:rPr lang="fr-BE" dirty="0" err="1" smtClean="0"/>
              <a:t>Totaal</a:t>
            </a:r>
            <a:r>
              <a:rPr lang="fr-BE" dirty="0" smtClean="0"/>
              <a:t> </a:t>
            </a:r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oproepen</a:t>
            </a:r>
            <a:r>
              <a:rPr lang="fr-BE" dirty="0" smtClean="0"/>
              <a:t>: 												54.206</a:t>
            </a:r>
          </a:p>
          <a:p>
            <a:pPr marL="0" indent="0" eaLnBrk="1" fontAlgn="t" hangingPunct="1">
              <a:buNone/>
            </a:pPr>
            <a:endParaRPr lang="fr-BE" dirty="0" smtClean="0"/>
          </a:p>
          <a:p>
            <a:pPr eaLnBrk="1" fontAlgn="t" hangingPunct="1"/>
            <a:endParaRPr lang="fr-BE" dirty="0"/>
          </a:p>
          <a:p>
            <a:pPr lvl="1" eaLnBrk="1" fontAlgn="t" hangingPunct="1"/>
            <a:r>
              <a:rPr lang="fr-BE" dirty="0" err="1" smtClean="0"/>
              <a:t>Oproepen</a:t>
            </a:r>
            <a:r>
              <a:rPr lang="fr-BE" dirty="0" smtClean="0"/>
              <a:t> </a:t>
            </a:r>
            <a:r>
              <a:rPr lang="fr-BE" dirty="0" err="1" smtClean="0"/>
              <a:t>i.v.m</a:t>
            </a:r>
            <a:r>
              <a:rPr lang="fr-BE" dirty="0" smtClean="0"/>
              <a:t>. </a:t>
            </a:r>
            <a:r>
              <a:rPr lang="fr-BE" dirty="0" err="1" smtClean="0"/>
              <a:t>blootstellingen</a:t>
            </a:r>
            <a:r>
              <a:rPr lang="fr-BE" dirty="0"/>
              <a:t>	</a:t>
            </a:r>
            <a:r>
              <a:rPr lang="fr-BE" dirty="0" smtClean="0"/>
              <a:t>							 	45.202 (83,4%)</a:t>
            </a:r>
          </a:p>
          <a:p>
            <a:pPr lvl="1" eaLnBrk="1" fontAlgn="t" hangingPunct="1"/>
            <a:endParaRPr lang="fr-BE" dirty="0"/>
          </a:p>
          <a:p>
            <a:pPr marL="342900" lvl="1" indent="0" eaLnBrk="1" fontAlgn="t" hangingPunct="1">
              <a:buNone/>
            </a:pPr>
            <a:r>
              <a:rPr lang="fr-BE" sz="1400" dirty="0" err="1"/>
              <a:t>w</a:t>
            </a:r>
            <a:r>
              <a:rPr lang="fr-BE" sz="1400" dirty="0" err="1" smtClean="0"/>
              <a:t>aarvan</a:t>
            </a:r>
            <a:r>
              <a:rPr lang="fr-BE" sz="1400" dirty="0" smtClean="0"/>
              <a:t>:</a:t>
            </a:r>
            <a:endParaRPr lang="fr-BE" sz="1400" dirty="0"/>
          </a:p>
          <a:p>
            <a:pPr lvl="1" eaLnBrk="1" fontAlgn="t" hangingPunct="1"/>
            <a:r>
              <a:rPr lang="fr-BE" dirty="0" err="1" smtClean="0"/>
              <a:t>Oproepen</a:t>
            </a:r>
            <a:r>
              <a:rPr lang="fr-BE" dirty="0" smtClean="0"/>
              <a:t> </a:t>
            </a:r>
            <a:r>
              <a:rPr lang="fr-BE" dirty="0" err="1" smtClean="0"/>
              <a:t>i.v.m</a:t>
            </a:r>
            <a:r>
              <a:rPr lang="fr-BE" dirty="0" smtClean="0"/>
              <a:t>. </a:t>
            </a:r>
            <a:r>
              <a:rPr lang="fr-BE" dirty="0" err="1" smtClean="0"/>
              <a:t>blootstellingen</a:t>
            </a:r>
            <a:r>
              <a:rPr lang="fr-BE" dirty="0" smtClean="0"/>
              <a:t> </a:t>
            </a:r>
            <a:r>
              <a:rPr lang="fr-BE" dirty="0" err="1" smtClean="0"/>
              <a:t>aan</a:t>
            </a:r>
            <a:r>
              <a:rPr lang="fr-BE" dirty="0" smtClean="0"/>
              <a:t> </a:t>
            </a:r>
            <a:r>
              <a:rPr lang="fr-BE" dirty="0" err="1" smtClean="0"/>
              <a:t>huishoudproducten</a:t>
            </a:r>
            <a:r>
              <a:rPr lang="fr-BE" dirty="0" smtClean="0"/>
              <a:t>		11.538 (25,5%)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278130" y="6368732"/>
            <a:ext cx="186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*</a:t>
            </a:r>
            <a:r>
              <a:rPr lang="fr-BE" sz="1400" dirty="0" err="1" smtClean="0"/>
              <a:t>Cijfers</a:t>
            </a:r>
            <a:r>
              <a:rPr lang="fr-BE" sz="1400" dirty="0" smtClean="0"/>
              <a:t> van 2014</a:t>
            </a:r>
          </a:p>
        </p:txBody>
      </p:sp>
    </p:spTree>
    <p:extLst>
      <p:ext uri="{BB962C8B-B14F-4D97-AF65-F5344CB8AC3E}">
        <p14:creationId xmlns:p14="http://schemas.microsoft.com/office/powerpoint/2010/main" val="802367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30336"/>
              </p:ext>
            </p:extLst>
          </p:nvPr>
        </p:nvGraphicFramePr>
        <p:xfrm>
          <a:off x="1416987" y="1309817"/>
          <a:ext cx="6351373" cy="470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Slachtoffers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4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25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Omstandigheden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7781"/>
              </p:ext>
            </p:extLst>
          </p:nvPr>
        </p:nvGraphicFramePr>
        <p:xfrm>
          <a:off x="492898" y="2721276"/>
          <a:ext cx="8177214" cy="263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738"/>
                <a:gridCol w="2725738"/>
                <a:gridCol w="2725738"/>
              </a:tblGrid>
              <a:tr h="644943">
                <a:tc>
                  <a:txBody>
                    <a:bodyPr/>
                    <a:lstStyle/>
                    <a:p>
                      <a:endParaRPr lang="nl-NL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aseline="0" dirty="0" err="1" smtClean="0"/>
                        <a:t>Volwassenen</a:t>
                      </a:r>
                      <a:endParaRPr lang="fr-BE" sz="2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aseline="0" dirty="0" err="1" smtClean="0"/>
                        <a:t>Kinderen</a:t>
                      </a:r>
                      <a:endParaRPr lang="fr-BE" sz="2400" baseline="0" dirty="0" smtClean="0"/>
                    </a:p>
                  </a:txBody>
                  <a:tcPr anchor="ctr"/>
                </a:tc>
              </a:tr>
              <a:tr h="644943">
                <a:tc>
                  <a:txBody>
                    <a:bodyPr/>
                    <a:lstStyle/>
                    <a:p>
                      <a:r>
                        <a:rPr lang="fr-BE" sz="2000" baseline="0" dirty="0" err="1" smtClean="0"/>
                        <a:t>Ongeval</a:t>
                      </a:r>
                      <a:r>
                        <a:rPr lang="fr-BE" sz="2000" baseline="0" dirty="0" smtClean="0"/>
                        <a:t> </a:t>
                      </a:r>
                      <a:endParaRPr lang="nl-NL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/>
                        <a:t>92,2%</a:t>
                      </a:r>
                      <a:endParaRPr lang="nl-NL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/>
                        <a:t>99,5%</a:t>
                      </a:r>
                      <a:endParaRPr lang="nl-NL" sz="2000" baseline="0" dirty="0"/>
                    </a:p>
                  </a:txBody>
                  <a:tcPr anchor="ctr"/>
                </a:tc>
              </a:tr>
              <a:tr h="644943">
                <a:tc>
                  <a:txBody>
                    <a:bodyPr/>
                    <a:lstStyle/>
                    <a:p>
                      <a:r>
                        <a:rPr lang="fr-BE" sz="2000" baseline="0" dirty="0" err="1" smtClean="0"/>
                        <a:t>Bewust</a:t>
                      </a:r>
                      <a:r>
                        <a:rPr lang="fr-BE" sz="2000" baseline="0" dirty="0" smtClean="0"/>
                        <a:t> (</a:t>
                      </a:r>
                      <a:r>
                        <a:rPr lang="fr-BE" sz="2000" baseline="0" dirty="0" err="1" smtClean="0"/>
                        <a:t>zelfmoord</a:t>
                      </a:r>
                      <a:r>
                        <a:rPr lang="fr-BE" sz="2000" baseline="0" dirty="0" smtClean="0"/>
                        <a:t>, </a:t>
                      </a:r>
                      <a:r>
                        <a:rPr lang="fr-BE" sz="2000" baseline="0" dirty="0" err="1" smtClean="0"/>
                        <a:t>middelengebruik</a:t>
                      </a:r>
                      <a:r>
                        <a:rPr lang="fr-BE" sz="2000" baseline="0" smtClean="0"/>
                        <a:t>,…)</a:t>
                      </a:r>
                      <a:endParaRPr lang="nl-NL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/>
                        <a:t>7,0%</a:t>
                      </a:r>
                      <a:endParaRPr lang="nl-NL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/>
                        <a:t>0,4%</a:t>
                      </a:r>
                      <a:endParaRPr lang="nl-NL" sz="2000" baseline="0" dirty="0"/>
                    </a:p>
                  </a:txBody>
                  <a:tcPr anchor="ctr"/>
                </a:tc>
              </a:tr>
              <a:tr h="644943">
                <a:tc>
                  <a:txBody>
                    <a:bodyPr/>
                    <a:lstStyle/>
                    <a:p>
                      <a:r>
                        <a:rPr lang="fr-BE" sz="2000" baseline="0" dirty="0" err="1" smtClean="0"/>
                        <a:t>Ongekend</a:t>
                      </a:r>
                      <a:endParaRPr lang="nl-NL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/>
                        <a:t>0,8%</a:t>
                      </a:r>
                      <a:endParaRPr lang="nl-NL" sz="20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aseline="0" dirty="0" smtClean="0"/>
                        <a:t>0,1%</a:t>
                      </a:r>
                      <a:endParaRPr lang="nl-NL" sz="2000" baseline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13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863104"/>
              </p:ext>
            </p:extLst>
          </p:nvPr>
        </p:nvGraphicFramePr>
        <p:xfrm>
          <a:off x="406400" y="1646234"/>
          <a:ext cx="8268042" cy="342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014"/>
                <a:gridCol w="2756014"/>
                <a:gridCol w="2756014"/>
              </a:tblGrid>
              <a:tr h="489687">
                <a:tc>
                  <a:txBody>
                    <a:bodyPr/>
                    <a:lstStyle/>
                    <a:p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Volwassenen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Kinderen</a:t>
                      </a:r>
                      <a:endParaRPr lang="nl-NL" sz="24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smtClean="0"/>
                        <a:t>In of via de </a:t>
                      </a:r>
                      <a:r>
                        <a:rPr lang="fr-BE" sz="2000" dirty="0" err="1" smtClean="0"/>
                        <a:t>mond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46,0%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85,9 %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err="1" smtClean="0"/>
                        <a:t>Luchtwegen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25,4%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2,2 %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err="1" smtClean="0"/>
                        <a:t>Huid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14,5%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3,9 %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err="1" smtClean="0"/>
                        <a:t>Oog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10,4%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3,9 %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err="1" smtClean="0"/>
                        <a:t>Andere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0,9%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0,5%</a:t>
                      </a:r>
                      <a:endParaRPr lang="nl-NL" sz="2000" dirty="0"/>
                    </a:p>
                  </a:txBody>
                  <a:tcPr anchor="ctr"/>
                </a:tc>
              </a:tr>
              <a:tr h="489687">
                <a:tc>
                  <a:txBody>
                    <a:bodyPr/>
                    <a:lstStyle/>
                    <a:p>
                      <a:r>
                        <a:rPr lang="fr-BE" sz="2000" dirty="0" err="1" smtClean="0"/>
                        <a:t>Meerdere</a:t>
                      </a:r>
                      <a:r>
                        <a:rPr lang="fr-BE" sz="2000" baseline="0" dirty="0" smtClean="0"/>
                        <a:t> </a:t>
                      </a:r>
                      <a:r>
                        <a:rPr lang="fr-BE" sz="2000" baseline="0" dirty="0" err="1" smtClean="0"/>
                        <a:t>wegen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2,8%</a:t>
                      </a:r>
                      <a:endParaRPr lang="nl-NL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/>
                        <a:t>3,6 %</a:t>
                      </a:r>
                      <a:endParaRPr lang="nl-NL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970576" y="425257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Blootstellingsweg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815549" y="2162427"/>
            <a:ext cx="7587048" cy="3883574"/>
            <a:chOff x="815549" y="2162427"/>
            <a:chExt cx="7587048" cy="3883574"/>
          </a:xfrm>
        </p:grpSpPr>
        <p:sp>
          <p:nvSpPr>
            <p:cNvPr id="4" name="Tekstvak 3"/>
            <p:cNvSpPr txBox="1"/>
            <p:nvPr/>
          </p:nvSpPr>
          <p:spPr>
            <a:xfrm>
              <a:off x="815549" y="5338115"/>
              <a:ext cx="7587048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 err="1" smtClean="0"/>
                <a:t>Kinderen</a:t>
              </a:r>
              <a:r>
                <a:rPr lang="fr-BE" sz="2000" b="1" dirty="0" smtClean="0"/>
                <a:t> </a:t>
              </a:r>
              <a:r>
                <a:rPr lang="fr-BE" sz="2000" dirty="0" err="1" smtClean="0"/>
                <a:t>hoofdzakelijk</a:t>
              </a:r>
              <a:r>
                <a:rPr lang="fr-BE" sz="2000" dirty="0" smtClean="0"/>
                <a:t> via de </a:t>
              </a:r>
              <a:r>
                <a:rPr lang="fr-BE" sz="2000" dirty="0" err="1" smtClean="0"/>
                <a:t>mond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blootgesteld</a:t>
              </a:r>
              <a:r>
                <a:rPr lang="fr-BE" sz="2000" dirty="0" smtClean="0"/>
                <a:t> </a:t>
              </a:r>
              <a:r>
                <a:rPr lang="fr-BE" sz="2000" b="1" dirty="0" smtClean="0"/>
                <a:t>= </a:t>
              </a:r>
              <a:r>
                <a:rPr lang="fr-BE" sz="2000" b="1" dirty="0" err="1" smtClean="0"/>
                <a:t>exploratiegedrag</a:t>
              </a:r>
              <a:endParaRPr lang="fr-BE" sz="2000" b="1" dirty="0" smtClean="0"/>
            </a:p>
            <a:p>
              <a:pPr algn="ctr"/>
              <a:r>
                <a:rPr lang="fr-BE" sz="2000" b="1" dirty="0" err="1" smtClean="0"/>
                <a:t>Volwassenen</a:t>
              </a:r>
              <a:r>
                <a:rPr lang="fr-BE" sz="2000" b="1" dirty="0" smtClean="0"/>
                <a:t> </a:t>
              </a:r>
              <a:r>
                <a:rPr lang="fr-BE" sz="2000" dirty="0" smtClean="0"/>
                <a:t>via </a:t>
              </a:r>
              <a:r>
                <a:rPr lang="fr-BE" sz="2000" dirty="0" err="1" smtClean="0"/>
                <a:t>verscheidene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wegen</a:t>
              </a:r>
              <a:r>
                <a:rPr lang="fr-BE" sz="2000" dirty="0" smtClean="0"/>
                <a:t> = </a:t>
              </a:r>
              <a:r>
                <a:rPr lang="fr-BE" sz="2000" b="1" dirty="0" err="1" smtClean="0"/>
                <a:t>gevolg</a:t>
              </a:r>
              <a:r>
                <a:rPr lang="fr-BE" sz="2000" b="1" dirty="0" smtClean="0"/>
                <a:t> van </a:t>
              </a:r>
              <a:r>
                <a:rPr lang="fr-BE" sz="2000" b="1" dirty="0" err="1" smtClean="0"/>
                <a:t>manipulatiefouten</a:t>
              </a:r>
              <a:endParaRPr lang="nl-NL" sz="2000" b="1" dirty="0"/>
            </a:p>
          </p:txBody>
        </p:sp>
        <p:sp>
          <p:nvSpPr>
            <p:cNvPr id="7" name="Ovaal 6"/>
            <p:cNvSpPr/>
            <p:nvPr/>
          </p:nvSpPr>
          <p:spPr>
            <a:xfrm>
              <a:off x="6701480" y="2162427"/>
              <a:ext cx="1136822" cy="42013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832022" y="2150072"/>
            <a:ext cx="7587048" cy="4616978"/>
            <a:chOff x="832022" y="2150072"/>
            <a:chExt cx="7587048" cy="4616978"/>
          </a:xfrm>
        </p:grpSpPr>
        <p:sp>
          <p:nvSpPr>
            <p:cNvPr id="2" name="Ovaal 1"/>
            <p:cNvSpPr/>
            <p:nvPr/>
          </p:nvSpPr>
          <p:spPr>
            <a:xfrm>
              <a:off x="3954161" y="2150072"/>
              <a:ext cx="1136822" cy="42013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832022" y="6120719"/>
              <a:ext cx="758704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err="1" smtClean="0"/>
                <a:t>Volwassenen</a:t>
              </a:r>
              <a:r>
                <a:rPr lang="fr-BE" dirty="0" smtClean="0"/>
                <a:t> </a:t>
              </a:r>
              <a:r>
                <a:rPr lang="fr-BE" dirty="0" err="1" smtClean="0"/>
                <a:t>worden</a:t>
              </a:r>
              <a:r>
                <a:rPr lang="fr-BE" dirty="0" smtClean="0"/>
                <a:t> </a:t>
              </a:r>
              <a:r>
                <a:rPr lang="fr-BE" dirty="0" err="1" smtClean="0"/>
                <a:t>ook</a:t>
              </a:r>
              <a:r>
                <a:rPr lang="fr-BE" dirty="0" smtClean="0"/>
                <a:t> </a:t>
              </a:r>
              <a:r>
                <a:rPr lang="fr-BE" dirty="0" err="1" smtClean="0"/>
                <a:t>opvallend</a:t>
              </a:r>
              <a:r>
                <a:rPr lang="fr-BE" dirty="0" smtClean="0"/>
                <a:t> </a:t>
              </a:r>
              <a:r>
                <a:rPr lang="fr-BE" dirty="0" err="1" smtClean="0"/>
                <a:t>vaak</a:t>
              </a:r>
              <a:r>
                <a:rPr lang="fr-BE" dirty="0" smtClean="0"/>
                <a:t> </a:t>
              </a:r>
              <a:r>
                <a:rPr lang="fr-BE" dirty="0" err="1" smtClean="0"/>
                <a:t>blootgesteld</a:t>
              </a:r>
              <a:r>
                <a:rPr lang="fr-BE" dirty="0" smtClean="0"/>
                <a:t> via de </a:t>
              </a:r>
              <a:r>
                <a:rPr lang="fr-BE" dirty="0" err="1" smtClean="0"/>
                <a:t>mond</a:t>
              </a:r>
              <a:r>
                <a:rPr lang="fr-BE" dirty="0" smtClean="0"/>
                <a:t> = </a:t>
              </a:r>
              <a:r>
                <a:rPr lang="fr-BE" b="1" dirty="0" err="1" smtClean="0"/>
                <a:t>overgieten</a:t>
              </a:r>
              <a:r>
                <a:rPr lang="fr-BE" dirty="0" smtClean="0"/>
                <a:t> in </a:t>
              </a:r>
              <a:r>
                <a:rPr lang="fr-BE" dirty="0" err="1" smtClean="0"/>
                <a:t>drankflessen</a:t>
              </a:r>
              <a:r>
                <a:rPr lang="fr-BE" dirty="0" smtClean="0"/>
                <a:t>, </a:t>
              </a:r>
              <a:r>
                <a:rPr lang="fr-BE" dirty="0" err="1" smtClean="0"/>
                <a:t>bekers</a:t>
              </a:r>
              <a:r>
                <a:rPr lang="fr-BE" dirty="0" smtClean="0"/>
                <a:t>, </a:t>
              </a:r>
              <a:r>
                <a:rPr lang="fr-BE" dirty="0" err="1" smtClean="0"/>
                <a:t>glazen</a:t>
              </a:r>
              <a:r>
                <a:rPr lang="fr-BE" dirty="0" smtClean="0"/>
                <a:t>,…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046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Aandachtspunten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26757" y="2078656"/>
            <a:ext cx="7290486" cy="3689779"/>
          </a:xfrm>
        </p:spPr>
        <p:txBody>
          <a:bodyPr/>
          <a:lstStyle/>
          <a:p>
            <a:pPr eaLnBrk="1" fontAlgn="t" hangingPunct="1"/>
            <a:endParaRPr lang="nl-NL" sz="2400" dirty="0"/>
          </a:p>
          <a:p>
            <a:pPr marL="342900" lvl="1" indent="0" eaLnBrk="1" fontAlgn="t" hangingPunct="1">
              <a:buNone/>
            </a:pPr>
            <a:endParaRPr lang="fr-BE" sz="2400" dirty="0" smtClean="0"/>
          </a:p>
          <a:p>
            <a:pPr eaLnBrk="1" fontAlgn="t" hangingPunct="1"/>
            <a:r>
              <a:rPr lang="fr-BE" sz="2400" dirty="0" err="1" smtClean="0"/>
              <a:t>Bijtende</a:t>
            </a:r>
            <a:r>
              <a:rPr lang="fr-BE" sz="2400" dirty="0" smtClean="0"/>
              <a:t> </a:t>
            </a:r>
            <a:r>
              <a:rPr lang="fr-BE" sz="2400" dirty="0" err="1" smtClean="0"/>
              <a:t>producten</a:t>
            </a:r>
            <a:r>
              <a:rPr lang="fr-BE" sz="2400" dirty="0"/>
              <a:t> </a:t>
            </a:r>
            <a:r>
              <a:rPr lang="fr-BE" sz="2400" dirty="0" smtClean="0"/>
              <a:t>(= </a:t>
            </a:r>
            <a:r>
              <a:rPr lang="fr-BE" sz="2400" dirty="0" err="1"/>
              <a:t>corrosiva</a:t>
            </a:r>
            <a:r>
              <a:rPr lang="fr-BE" sz="2400" dirty="0"/>
              <a:t> of caustica)</a:t>
            </a:r>
            <a:endParaRPr lang="fr-BE" sz="2400" dirty="0" smtClean="0"/>
          </a:p>
          <a:p>
            <a:pPr eaLnBrk="1" fontAlgn="t" hangingPunct="1"/>
            <a:endParaRPr lang="fr-BE" sz="2400" dirty="0"/>
          </a:p>
          <a:p>
            <a:pPr eaLnBrk="1" fontAlgn="t" hangingPunct="1"/>
            <a:r>
              <a:rPr lang="fr-BE" sz="2400" dirty="0" err="1" smtClean="0"/>
              <a:t>Hypochloriet</a:t>
            </a:r>
            <a:r>
              <a:rPr lang="fr-BE" sz="2400" dirty="0" smtClean="0"/>
              <a:t> (</a:t>
            </a:r>
            <a:r>
              <a:rPr lang="fr-BE" sz="2400" dirty="0" err="1" smtClean="0"/>
              <a:t>bleekwater</a:t>
            </a:r>
            <a:r>
              <a:rPr lang="fr-BE" sz="2400" dirty="0" smtClean="0"/>
              <a:t>, javel)</a:t>
            </a:r>
          </a:p>
          <a:p>
            <a:pPr eaLnBrk="1" fontAlgn="t" hangingPunct="1"/>
            <a:endParaRPr lang="fr-BE" sz="2400" dirty="0"/>
          </a:p>
          <a:p>
            <a:pPr eaLnBrk="1" fontAlgn="t" hangingPunct="1"/>
            <a:r>
              <a:rPr lang="fr-BE" sz="2400" dirty="0" err="1" smtClean="0"/>
              <a:t>Wascapsules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036536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Bijtende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producten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9280" y="2115724"/>
            <a:ext cx="7965440" cy="4742276"/>
          </a:xfrm>
        </p:spPr>
        <p:txBody>
          <a:bodyPr/>
          <a:lstStyle/>
          <a:p>
            <a:pPr eaLnBrk="1" fontAlgn="t" hangingPunct="1"/>
            <a:r>
              <a:rPr lang="fr-BE" sz="2400" dirty="0" err="1"/>
              <a:t>Definitie</a:t>
            </a:r>
            <a:r>
              <a:rPr lang="fr-BE" sz="2400" dirty="0"/>
              <a:t> = </a:t>
            </a:r>
            <a:r>
              <a:rPr lang="fr-BE" sz="2400" dirty="0" err="1"/>
              <a:t>producten</a:t>
            </a:r>
            <a:r>
              <a:rPr lang="fr-BE" sz="2400" dirty="0"/>
              <a:t> die de </a:t>
            </a:r>
            <a:r>
              <a:rPr lang="fr-BE" sz="2400" dirty="0" err="1"/>
              <a:t>menselijke</a:t>
            </a:r>
            <a:r>
              <a:rPr lang="fr-BE" sz="2400" dirty="0"/>
              <a:t> </a:t>
            </a:r>
            <a:r>
              <a:rPr lang="fr-BE" sz="2400" dirty="0" err="1"/>
              <a:t>weefsels</a:t>
            </a:r>
            <a:r>
              <a:rPr lang="fr-BE" sz="2400" dirty="0"/>
              <a:t> </a:t>
            </a:r>
            <a:r>
              <a:rPr lang="fr-BE" sz="2400" dirty="0" err="1"/>
              <a:t>aantasten</a:t>
            </a:r>
            <a:endParaRPr lang="fr-BE" sz="2400" dirty="0"/>
          </a:p>
          <a:p>
            <a:pPr lvl="1" eaLnBrk="1" fontAlgn="t" hangingPunct="1"/>
            <a:r>
              <a:rPr lang="fr-BE" sz="2000" dirty="0" err="1"/>
              <a:t>Ernstige</a:t>
            </a:r>
            <a:r>
              <a:rPr lang="fr-BE" sz="2000" dirty="0"/>
              <a:t> </a:t>
            </a:r>
            <a:r>
              <a:rPr lang="fr-BE" sz="2000" dirty="0" err="1"/>
              <a:t>brandwonden</a:t>
            </a:r>
            <a:r>
              <a:rPr lang="fr-BE" sz="2000" dirty="0"/>
              <a:t> van de </a:t>
            </a:r>
            <a:r>
              <a:rPr lang="fr-BE" sz="2000" dirty="0" err="1"/>
              <a:t>huid</a:t>
            </a:r>
            <a:r>
              <a:rPr lang="fr-BE" sz="2000" dirty="0"/>
              <a:t>, </a:t>
            </a:r>
            <a:r>
              <a:rPr lang="fr-BE" sz="2000" dirty="0" err="1"/>
              <a:t>ogen</a:t>
            </a:r>
            <a:r>
              <a:rPr lang="fr-BE" sz="2000" dirty="0"/>
              <a:t> en </a:t>
            </a:r>
            <a:r>
              <a:rPr lang="fr-BE" sz="2000" dirty="0" err="1" smtClean="0"/>
              <a:t>maag-darmstelsel</a:t>
            </a:r>
            <a:endParaRPr lang="fr-BE" sz="2000" dirty="0"/>
          </a:p>
          <a:p>
            <a:pPr eaLnBrk="1" fontAlgn="t" hangingPunct="1"/>
            <a:endParaRPr lang="fr-BE" sz="2400" dirty="0" smtClean="0"/>
          </a:p>
          <a:p>
            <a:pPr eaLnBrk="1" fontAlgn="t" hangingPunct="1"/>
            <a:r>
              <a:rPr lang="fr-BE" sz="2400" dirty="0" err="1" smtClean="0"/>
              <a:t>Belangrijke</a:t>
            </a:r>
            <a:r>
              <a:rPr lang="fr-BE" sz="2400" dirty="0" smtClean="0"/>
              <a:t> </a:t>
            </a:r>
            <a:r>
              <a:rPr lang="fr-BE" sz="2400" dirty="0" err="1" smtClean="0"/>
              <a:t>voorbeelden</a:t>
            </a:r>
            <a:endParaRPr lang="fr-BE" sz="2400" dirty="0" smtClean="0"/>
          </a:p>
          <a:p>
            <a:pPr lvl="1" eaLnBrk="1" fontAlgn="t" hangingPunct="1"/>
            <a:r>
              <a:rPr lang="fr-BE" sz="2000" dirty="0" err="1" smtClean="0"/>
              <a:t>Ontstoppers</a:t>
            </a:r>
            <a:r>
              <a:rPr lang="fr-BE" sz="2000" dirty="0" smtClean="0"/>
              <a:t> </a:t>
            </a:r>
          </a:p>
          <a:p>
            <a:pPr lvl="1" eaLnBrk="1" fontAlgn="t" hangingPunct="1"/>
            <a:r>
              <a:rPr lang="fr-BE" sz="2000" dirty="0" smtClean="0"/>
              <a:t>Caustische soda</a:t>
            </a:r>
          </a:p>
          <a:p>
            <a:pPr lvl="1" eaLnBrk="1" fontAlgn="t" hangingPunct="1"/>
            <a:r>
              <a:rPr lang="fr-BE" sz="2000" dirty="0" err="1" smtClean="0"/>
              <a:t>Zoutzuur</a:t>
            </a:r>
            <a:endParaRPr lang="fr-BE" sz="2000" dirty="0" smtClean="0"/>
          </a:p>
          <a:p>
            <a:pPr lvl="1" eaLnBrk="1" fontAlgn="t" hangingPunct="1"/>
            <a:r>
              <a:rPr lang="fr-BE" sz="2000" dirty="0" err="1" smtClean="0"/>
              <a:t>Sterke</a:t>
            </a:r>
            <a:r>
              <a:rPr lang="fr-BE" sz="2000" dirty="0" smtClean="0"/>
              <a:t> ontkalkers</a:t>
            </a:r>
          </a:p>
          <a:p>
            <a:pPr lvl="1" eaLnBrk="1" fontAlgn="t" hangingPunct="1"/>
            <a:r>
              <a:rPr lang="fr-BE" sz="2000" dirty="0" err="1" smtClean="0"/>
              <a:t>Vele</a:t>
            </a:r>
            <a:r>
              <a:rPr lang="fr-BE" sz="2000" dirty="0" smtClean="0"/>
              <a:t> </a:t>
            </a:r>
            <a:r>
              <a:rPr lang="fr-BE" sz="2000" dirty="0" err="1" smtClean="0"/>
              <a:t>zwembadproducten</a:t>
            </a:r>
            <a:endParaRPr lang="fr-BE" sz="2000" dirty="0" smtClean="0"/>
          </a:p>
          <a:p>
            <a:pPr lvl="1" eaLnBrk="1" fontAlgn="t" hangingPunct="1"/>
            <a:r>
              <a:rPr lang="fr-BE" sz="2000" dirty="0" err="1" smtClean="0"/>
              <a:t>Ontvettende</a:t>
            </a:r>
            <a:r>
              <a:rPr lang="fr-BE" sz="2000" dirty="0" smtClean="0"/>
              <a:t> </a:t>
            </a:r>
            <a:r>
              <a:rPr lang="fr-BE" sz="2000" dirty="0" err="1" smtClean="0"/>
              <a:t>producten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</a:t>
            </a:r>
            <a:r>
              <a:rPr lang="fr-BE" sz="2000" dirty="0" err="1" smtClean="0"/>
              <a:t>oven</a:t>
            </a:r>
            <a:r>
              <a:rPr lang="fr-BE" sz="2000" dirty="0" smtClean="0"/>
              <a:t>, grill, </a:t>
            </a:r>
            <a:r>
              <a:rPr lang="fr-BE" sz="2000" dirty="0" err="1" smtClean="0"/>
              <a:t>dampkap</a:t>
            </a:r>
            <a:r>
              <a:rPr lang="fr-BE" sz="2000" dirty="0" smtClean="0"/>
              <a:t> en barbecue</a:t>
            </a:r>
          </a:p>
          <a:p>
            <a:pPr lvl="1" eaLnBrk="1" fontAlgn="t" hangingPunct="1"/>
            <a:endParaRPr lang="fr-BE" sz="2000" dirty="0" smtClean="0"/>
          </a:p>
          <a:p>
            <a:pPr lvl="1" eaLnBrk="1" fontAlgn="t" hangingPunct="1"/>
            <a:endParaRPr lang="fr-BE" sz="16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24" y="-2268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41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075038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Bijtende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producten</a:t>
            </a:r>
            <a:endParaRPr lang="fr-BE" alt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99756" y="1905661"/>
            <a:ext cx="7105134" cy="4470431"/>
          </a:xfrm>
        </p:spPr>
        <p:txBody>
          <a:bodyPr/>
          <a:lstStyle/>
          <a:p>
            <a:pPr eaLnBrk="1" fontAlgn="t" hangingPunct="1"/>
            <a:r>
              <a:rPr lang="fr-BE" sz="2000" dirty="0" smtClean="0"/>
              <a:t>± 1000 </a:t>
            </a:r>
            <a:r>
              <a:rPr lang="fr-BE" sz="2000" dirty="0" err="1" smtClean="0"/>
              <a:t>meldingen</a:t>
            </a:r>
            <a:r>
              <a:rPr lang="fr-BE" sz="2000" dirty="0" smtClean="0"/>
              <a:t> per </a:t>
            </a:r>
            <a:r>
              <a:rPr lang="fr-BE" sz="2000" dirty="0" err="1" smtClean="0"/>
              <a:t>jaar</a:t>
            </a:r>
            <a:r>
              <a:rPr lang="fr-BE" sz="2000" dirty="0" smtClean="0"/>
              <a:t> van </a:t>
            </a:r>
            <a:r>
              <a:rPr lang="fr-BE" sz="2000" dirty="0" err="1" smtClean="0"/>
              <a:t>huishoudelijke</a:t>
            </a:r>
            <a:r>
              <a:rPr lang="fr-BE" sz="2000" dirty="0" smtClean="0"/>
              <a:t> </a:t>
            </a:r>
            <a:r>
              <a:rPr lang="fr-BE" sz="2000" dirty="0" err="1" smtClean="0"/>
              <a:t>blootstelling</a:t>
            </a:r>
            <a:r>
              <a:rPr lang="fr-BE" sz="2000" dirty="0" smtClean="0"/>
              <a:t> </a:t>
            </a:r>
          </a:p>
          <a:p>
            <a:pPr lvl="1" eaLnBrk="1" fontAlgn="t" hangingPunct="1"/>
            <a:r>
              <a:rPr lang="fr-BE" sz="2000" dirty="0" smtClean="0"/>
              <a:t>25% </a:t>
            </a:r>
            <a:r>
              <a:rPr lang="fr-BE" sz="2000" dirty="0" err="1" smtClean="0"/>
              <a:t>kinderen</a:t>
            </a:r>
            <a:endParaRPr lang="fr-BE" sz="2000" dirty="0" smtClean="0"/>
          </a:p>
          <a:p>
            <a:pPr lvl="1" eaLnBrk="1" fontAlgn="t" hangingPunct="1"/>
            <a:r>
              <a:rPr lang="fr-BE" sz="2000" dirty="0" smtClean="0"/>
              <a:t>75% </a:t>
            </a:r>
            <a:r>
              <a:rPr lang="fr-BE" sz="2000" dirty="0" err="1" smtClean="0"/>
              <a:t>volwassenen</a:t>
            </a:r>
            <a:endParaRPr lang="fr-BE" sz="2000" dirty="0" smtClean="0"/>
          </a:p>
          <a:p>
            <a:pPr lvl="2" eaLnBrk="1" fontAlgn="t" hangingPunct="1"/>
            <a:r>
              <a:rPr lang="fr-BE" sz="1600" dirty="0" smtClean="0"/>
              <a:t>45% </a:t>
            </a:r>
            <a:r>
              <a:rPr lang="fr-BE" sz="1600" dirty="0" err="1" smtClean="0"/>
              <a:t>huid</a:t>
            </a:r>
            <a:r>
              <a:rPr lang="fr-BE" sz="1600" dirty="0" smtClean="0"/>
              <a:t>: </a:t>
            </a:r>
            <a:r>
              <a:rPr lang="fr-BE" sz="1600" dirty="0" err="1" smtClean="0"/>
              <a:t>geen</a:t>
            </a:r>
            <a:r>
              <a:rPr lang="fr-BE" sz="1600" dirty="0" smtClean="0"/>
              <a:t> </a:t>
            </a:r>
            <a:r>
              <a:rPr lang="fr-BE" sz="1600" dirty="0" err="1" smtClean="0"/>
              <a:t>beschermkledij</a:t>
            </a:r>
            <a:endParaRPr lang="fr-BE" sz="1600" dirty="0" smtClean="0"/>
          </a:p>
          <a:p>
            <a:pPr lvl="2" eaLnBrk="1" fontAlgn="t" hangingPunct="1"/>
            <a:r>
              <a:rPr lang="fr-BE" sz="1600" dirty="0" smtClean="0"/>
              <a:t>32% </a:t>
            </a:r>
            <a:r>
              <a:rPr lang="fr-BE" sz="1600" dirty="0" err="1" smtClean="0"/>
              <a:t>ogen</a:t>
            </a:r>
            <a:r>
              <a:rPr lang="fr-BE" sz="1600" dirty="0" smtClean="0"/>
              <a:t>: </a:t>
            </a:r>
            <a:r>
              <a:rPr lang="fr-BE" sz="1600" dirty="0" err="1" smtClean="0"/>
              <a:t>geen</a:t>
            </a:r>
            <a:r>
              <a:rPr lang="fr-BE" sz="1600" dirty="0" smtClean="0"/>
              <a:t> </a:t>
            </a:r>
            <a:r>
              <a:rPr lang="fr-BE" sz="1600" dirty="0" err="1" smtClean="0"/>
              <a:t>veiligheidsbril</a:t>
            </a:r>
            <a:endParaRPr lang="fr-BE" sz="1600" dirty="0" smtClean="0"/>
          </a:p>
          <a:p>
            <a:pPr lvl="2" eaLnBrk="1" fontAlgn="t" hangingPunct="1"/>
            <a:r>
              <a:rPr lang="fr-BE" sz="1600" dirty="0" smtClean="0"/>
              <a:t>21% via de </a:t>
            </a:r>
            <a:r>
              <a:rPr lang="fr-BE" sz="1600" dirty="0" err="1" smtClean="0"/>
              <a:t>mond</a:t>
            </a:r>
            <a:r>
              <a:rPr lang="fr-BE" sz="1600" dirty="0" smtClean="0"/>
              <a:t>: </a:t>
            </a:r>
            <a:r>
              <a:rPr lang="fr-BE" sz="1600" dirty="0" err="1" smtClean="0"/>
              <a:t>overgieten</a:t>
            </a:r>
            <a:r>
              <a:rPr lang="fr-BE" sz="1600" dirty="0" smtClean="0"/>
              <a:t>!!</a:t>
            </a:r>
          </a:p>
          <a:p>
            <a:pPr lvl="1" eaLnBrk="1" fontAlgn="t" hangingPunct="1"/>
            <a:endParaRPr lang="fr-BE" sz="2000" dirty="0" smtClean="0"/>
          </a:p>
          <a:p>
            <a:pPr eaLnBrk="1" fontAlgn="t" hangingPunct="1"/>
            <a:r>
              <a:rPr lang="fr-BE" sz="2000" dirty="0" err="1" smtClean="0"/>
              <a:t>Voorzorgsmaatregelen</a:t>
            </a:r>
            <a:r>
              <a:rPr lang="fr-BE" sz="2000" dirty="0" smtClean="0"/>
              <a:t>:</a:t>
            </a:r>
          </a:p>
          <a:p>
            <a:pPr lvl="1" eaLnBrk="1" fontAlgn="t" hangingPunct="1"/>
            <a:r>
              <a:rPr lang="fr-BE" dirty="0" err="1" smtClean="0"/>
              <a:t>Veiligheidsbril</a:t>
            </a:r>
            <a:r>
              <a:rPr lang="fr-BE" dirty="0" smtClean="0"/>
              <a:t> + </a:t>
            </a:r>
            <a:r>
              <a:rPr lang="fr-BE" dirty="0" err="1" smtClean="0"/>
              <a:t>handschoenen</a:t>
            </a:r>
            <a:endParaRPr lang="fr-BE" dirty="0" smtClean="0"/>
          </a:p>
          <a:p>
            <a:pPr lvl="1" eaLnBrk="1" fontAlgn="t" hangingPunct="1"/>
            <a:r>
              <a:rPr lang="fr-BE" dirty="0" err="1" smtClean="0"/>
              <a:t>Kinderen</a:t>
            </a:r>
            <a:r>
              <a:rPr lang="fr-BE" dirty="0" smtClean="0"/>
              <a:t> </a:t>
            </a:r>
            <a:r>
              <a:rPr lang="fr-BE" dirty="0" err="1" smtClean="0"/>
              <a:t>uit</a:t>
            </a:r>
            <a:r>
              <a:rPr lang="fr-BE" dirty="0" smtClean="0"/>
              <a:t> de </a:t>
            </a:r>
            <a:r>
              <a:rPr lang="fr-BE" dirty="0" err="1" smtClean="0"/>
              <a:t>buurt</a:t>
            </a:r>
            <a:r>
              <a:rPr lang="fr-BE" dirty="0" smtClean="0"/>
              <a:t> </a:t>
            </a:r>
            <a:r>
              <a:rPr lang="fr-BE" dirty="0" err="1" smtClean="0"/>
              <a:t>houden</a:t>
            </a:r>
            <a:endParaRPr lang="fr-BE" dirty="0" smtClean="0"/>
          </a:p>
          <a:p>
            <a:pPr marL="342900" lvl="1" indent="0" eaLnBrk="1" fontAlgn="t" hangingPunct="1">
              <a:buNone/>
            </a:pPr>
            <a:endParaRPr lang="fr-BE" dirty="0" smtClean="0"/>
          </a:p>
          <a:p>
            <a:pPr eaLnBrk="1" fontAlgn="t" hangingPunct="1"/>
            <a:r>
              <a:rPr lang="fr-BE" sz="2000" dirty="0" err="1" smtClean="0"/>
              <a:t>Bij</a:t>
            </a:r>
            <a:r>
              <a:rPr lang="fr-BE" sz="2000" dirty="0" smtClean="0"/>
              <a:t> </a:t>
            </a:r>
            <a:r>
              <a:rPr lang="fr-BE" sz="2000" dirty="0" err="1" smtClean="0"/>
              <a:t>ongeval</a:t>
            </a:r>
            <a:r>
              <a:rPr lang="fr-BE" sz="2000" dirty="0" smtClean="0"/>
              <a:t>: </a:t>
            </a:r>
            <a:r>
              <a:rPr lang="fr-BE" sz="2000" dirty="0" err="1" smtClean="0"/>
              <a:t>zo</a:t>
            </a:r>
            <a:r>
              <a:rPr lang="fr-BE" sz="2000" dirty="0" smtClean="0"/>
              <a:t> </a:t>
            </a:r>
            <a:r>
              <a:rPr lang="fr-BE" sz="2000" dirty="0" err="1" smtClean="0"/>
              <a:t>snel</a:t>
            </a:r>
            <a:r>
              <a:rPr lang="fr-BE" sz="2000" dirty="0" smtClean="0"/>
              <a:t> </a:t>
            </a:r>
            <a:r>
              <a:rPr lang="fr-BE" sz="2000" dirty="0" err="1" smtClean="0"/>
              <a:t>mogelijk</a:t>
            </a:r>
            <a:r>
              <a:rPr lang="fr-BE" sz="2000" dirty="0" smtClean="0"/>
              <a:t> </a:t>
            </a:r>
            <a:r>
              <a:rPr lang="fr-BE" sz="2000" dirty="0" err="1" smtClean="0"/>
              <a:t>spoelen</a:t>
            </a:r>
            <a:r>
              <a:rPr lang="fr-BE" sz="2000" dirty="0" smtClean="0"/>
              <a:t> +++</a:t>
            </a:r>
            <a:endParaRPr lang="fr-BE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24" y="-2268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7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ChangeAspect="1"/>
          </p:cNvSpPr>
          <p:nvPr/>
        </p:nvSpPr>
        <p:spPr bwMode="auto">
          <a:xfrm>
            <a:off x="1791732" y="399306"/>
            <a:ext cx="6993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75B22A"/>
                </a:solidFill>
                <a:latin typeface="Arial"/>
                <a:ea typeface="+mj-ea"/>
                <a:cs typeface="Arial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Hypochloriet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alt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bleek</a:t>
            </a:r>
            <a:r>
              <a:rPr lang="fr-BE" alt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javel)</a:t>
            </a:r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0" y="125474"/>
            <a:ext cx="1716753" cy="1184342"/>
          </a:xfrm>
          <a:prstGeom prst="rect">
            <a:avLst/>
          </a:prstGeom>
          <a:blipFill>
            <a:blip r:embed="rId3">
              <a:alphaModFix amt="6000"/>
            </a:blip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24470" y="1819159"/>
            <a:ext cx="7105134" cy="5063557"/>
          </a:xfrm>
        </p:spPr>
        <p:txBody>
          <a:bodyPr/>
          <a:lstStyle/>
          <a:p>
            <a:pPr eaLnBrk="1" fontAlgn="t" hangingPunct="1"/>
            <a:r>
              <a:rPr lang="fr-BE" sz="2000" dirty="0" err="1" smtClean="0"/>
              <a:t>Bleekwater</a:t>
            </a:r>
            <a:r>
              <a:rPr lang="fr-BE" sz="2000" dirty="0" smtClean="0"/>
              <a:t>, WC-</a:t>
            </a:r>
            <a:r>
              <a:rPr lang="fr-BE" sz="2000" dirty="0" err="1" smtClean="0"/>
              <a:t>producten</a:t>
            </a:r>
            <a:r>
              <a:rPr lang="fr-BE" sz="2000" dirty="0" smtClean="0"/>
              <a:t>,… </a:t>
            </a:r>
          </a:p>
          <a:p>
            <a:pPr eaLnBrk="1" fontAlgn="t" hangingPunct="1"/>
            <a:endParaRPr lang="fr-BE" sz="2000" dirty="0" smtClean="0"/>
          </a:p>
          <a:p>
            <a:pPr eaLnBrk="1" fontAlgn="t" hangingPunct="1"/>
            <a:r>
              <a:rPr lang="fr-BE" sz="2000" dirty="0" smtClean="0"/>
              <a:t>11% van </a:t>
            </a:r>
            <a:r>
              <a:rPr lang="fr-BE" sz="2000" dirty="0" err="1" smtClean="0"/>
              <a:t>alle</a:t>
            </a:r>
            <a:r>
              <a:rPr lang="fr-BE" sz="2000" dirty="0" smtClean="0"/>
              <a:t> </a:t>
            </a:r>
            <a:r>
              <a:rPr lang="fr-BE" sz="2000" dirty="0" err="1" smtClean="0"/>
              <a:t>blootstellingen</a:t>
            </a:r>
            <a:r>
              <a:rPr lang="fr-BE" sz="2000" dirty="0" smtClean="0"/>
              <a:t> </a:t>
            </a:r>
            <a:r>
              <a:rPr lang="fr-BE" sz="2000" dirty="0" err="1" smtClean="0"/>
              <a:t>aan</a:t>
            </a:r>
            <a:r>
              <a:rPr lang="fr-BE" sz="2000" dirty="0" smtClean="0"/>
              <a:t> </a:t>
            </a:r>
            <a:r>
              <a:rPr lang="fr-BE" sz="2000" dirty="0" err="1" smtClean="0"/>
              <a:t>huishoudproducten</a:t>
            </a:r>
            <a:r>
              <a:rPr lang="fr-BE" sz="2000" dirty="0" smtClean="0"/>
              <a:t/>
            </a:r>
            <a:br>
              <a:rPr lang="fr-BE" sz="2000" dirty="0" smtClean="0"/>
            </a:br>
            <a:endParaRPr lang="fr-BE" sz="2000" dirty="0" smtClean="0"/>
          </a:p>
          <a:p>
            <a:pPr eaLnBrk="1" fontAlgn="t" hangingPunct="1"/>
            <a:r>
              <a:rPr lang="fr-BE" sz="2000" dirty="0" smtClean="0"/>
              <a:t>1258 </a:t>
            </a:r>
            <a:r>
              <a:rPr lang="fr-BE" sz="2000" dirty="0" err="1" smtClean="0"/>
              <a:t>oproepen</a:t>
            </a:r>
            <a:r>
              <a:rPr lang="fr-BE" sz="2000" dirty="0" smtClean="0"/>
              <a:t> in 2014 (3,4/dag)</a:t>
            </a:r>
          </a:p>
          <a:p>
            <a:pPr eaLnBrk="1" fontAlgn="t" hangingPunct="1"/>
            <a:endParaRPr lang="fr-BE" sz="2000" dirty="0" smtClean="0"/>
          </a:p>
          <a:p>
            <a:pPr eaLnBrk="1" fontAlgn="t" hangingPunct="1"/>
            <a:r>
              <a:rPr lang="fr-BE" sz="2000" dirty="0" err="1" smtClean="0"/>
              <a:t>Blootstelling</a:t>
            </a:r>
            <a:r>
              <a:rPr lang="fr-BE" sz="2000" dirty="0" smtClean="0"/>
              <a:t> </a:t>
            </a:r>
            <a:r>
              <a:rPr lang="fr-BE" sz="2000" dirty="0" err="1" smtClean="0"/>
              <a:t>door</a:t>
            </a:r>
            <a:r>
              <a:rPr lang="fr-BE" sz="2000" dirty="0" smtClean="0"/>
              <a:t> </a:t>
            </a:r>
            <a:r>
              <a:rPr lang="fr-BE" sz="2000" dirty="0" err="1" smtClean="0"/>
              <a:t>inademing</a:t>
            </a:r>
            <a:r>
              <a:rPr lang="fr-BE" sz="2000" dirty="0" smtClean="0"/>
              <a:t>  (± 500)</a:t>
            </a:r>
          </a:p>
          <a:p>
            <a:pPr lvl="1" eaLnBrk="1" fontAlgn="t" hangingPunct="1"/>
            <a:r>
              <a:rPr lang="fr-BE" dirty="0" smtClean="0"/>
              <a:t>60 % </a:t>
            </a:r>
            <a:r>
              <a:rPr lang="fr-BE" dirty="0" err="1" smtClean="0"/>
              <a:t>is</a:t>
            </a:r>
            <a:r>
              <a:rPr lang="fr-BE" dirty="0" smtClean="0"/>
              <a:t> het </a:t>
            </a:r>
            <a:r>
              <a:rPr lang="fr-BE" dirty="0" err="1" smtClean="0"/>
              <a:t>gevolg</a:t>
            </a:r>
            <a:r>
              <a:rPr lang="fr-BE" dirty="0" smtClean="0"/>
              <a:t> van </a:t>
            </a:r>
            <a:r>
              <a:rPr lang="fr-BE" dirty="0" err="1" smtClean="0"/>
              <a:t>mengen</a:t>
            </a:r>
            <a:r>
              <a:rPr lang="fr-BE" dirty="0" smtClean="0"/>
              <a:t> met </a:t>
            </a:r>
            <a:r>
              <a:rPr lang="fr-BE" dirty="0" err="1" smtClean="0"/>
              <a:t>andere</a:t>
            </a:r>
            <a:r>
              <a:rPr lang="fr-BE" dirty="0" smtClean="0"/>
              <a:t> </a:t>
            </a:r>
            <a:r>
              <a:rPr lang="fr-BE" dirty="0" err="1" smtClean="0"/>
              <a:t>producten</a:t>
            </a:r>
            <a:endParaRPr lang="fr-BE" dirty="0" smtClean="0"/>
          </a:p>
          <a:p>
            <a:pPr lvl="2" eaLnBrk="1" fontAlgn="t" hangingPunct="1"/>
            <a:r>
              <a:rPr lang="fr-BE" sz="1600" dirty="0" err="1"/>
              <a:t>ammoniak</a:t>
            </a:r>
            <a:endParaRPr lang="fr-BE" sz="1600" dirty="0"/>
          </a:p>
          <a:p>
            <a:pPr lvl="2" eaLnBrk="1" fontAlgn="t" hangingPunct="1"/>
            <a:r>
              <a:rPr lang="fr-BE" sz="1600" dirty="0" err="1" smtClean="0"/>
              <a:t>veelal</a:t>
            </a:r>
            <a:r>
              <a:rPr lang="fr-BE" sz="1600" dirty="0" smtClean="0"/>
              <a:t> </a:t>
            </a:r>
            <a:r>
              <a:rPr lang="fr-BE" sz="1600" dirty="0" err="1" smtClean="0"/>
              <a:t>zuren</a:t>
            </a:r>
            <a:r>
              <a:rPr lang="fr-BE" sz="1600" dirty="0" smtClean="0"/>
              <a:t> (</a:t>
            </a:r>
            <a:r>
              <a:rPr lang="fr-BE" sz="1600" dirty="0" err="1" smtClean="0"/>
              <a:t>ontkalker</a:t>
            </a:r>
            <a:r>
              <a:rPr lang="fr-BE" sz="1600" dirty="0" smtClean="0"/>
              <a:t>, </a:t>
            </a:r>
            <a:r>
              <a:rPr lang="fr-BE" sz="1600" dirty="0" err="1" smtClean="0"/>
              <a:t>azijn</a:t>
            </a:r>
            <a:r>
              <a:rPr lang="fr-BE" sz="1600" dirty="0" smtClean="0"/>
              <a:t>, </a:t>
            </a:r>
            <a:r>
              <a:rPr lang="fr-BE" sz="1600" dirty="0" err="1" smtClean="0"/>
              <a:t>zoutzuur</a:t>
            </a:r>
            <a:r>
              <a:rPr lang="fr-BE" sz="1600" dirty="0" smtClean="0"/>
              <a:t>,                                     </a:t>
            </a:r>
            <a:r>
              <a:rPr lang="fr-BE" sz="1600" dirty="0" err="1" smtClean="0"/>
              <a:t>bepaalde</a:t>
            </a:r>
            <a:r>
              <a:rPr lang="fr-BE" sz="1600" dirty="0" smtClean="0"/>
              <a:t> </a:t>
            </a:r>
            <a:r>
              <a:rPr lang="fr-BE" sz="1600" dirty="0" err="1" smtClean="0"/>
              <a:t>ontstoppers</a:t>
            </a:r>
            <a:r>
              <a:rPr lang="fr-BE" sz="1600" dirty="0" smtClean="0"/>
              <a:t>)</a:t>
            </a:r>
          </a:p>
          <a:p>
            <a:pPr lvl="2" eaLnBrk="1" fontAlgn="t" hangingPunct="1"/>
            <a:endParaRPr lang="fr-BE" sz="1600" dirty="0" smtClean="0"/>
          </a:p>
          <a:p>
            <a:pPr eaLnBrk="1" fontAlgn="t" hangingPunct="1"/>
            <a:r>
              <a:rPr lang="fr-BE" sz="2000" dirty="0" err="1" smtClean="0"/>
              <a:t>Chloorgas</a:t>
            </a:r>
            <a:r>
              <a:rPr lang="fr-BE" sz="2000" dirty="0" smtClean="0"/>
              <a:t> = </a:t>
            </a:r>
            <a:r>
              <a:rPr lang="fr-BE" sz="2000" dirty="0" err="1" smtClean="0"/>
              <a:t>agressief</a:t>
            </a:r>
            <a:r>
              <a:rPr lang="fr-BE" sz="2000" dirty="0" smtClean="0"/>
              <a:t> </a:t>
            </a:r>
            <a:r>
              <a:rPr lang="fr-BE" sz="2000" dirty="0" err="1" smtClean="0"/>
              <a:t>voor</a:t>
            </a:r>
            <a:r>
              <a:rPr lang="fr-BE" sz="2000" dirty="0" smtClean="0"/>
              <a:t> de </a:t>
            </a:r>
            <a:r>
              <a:rPr lang="fr-BE" sz="2000" dirty="0" err="1" smtClean="0"/>
              <a:t>luchtwegen</a:t>
            </a:r>
            <a:r>
              <a:rPr lang="fr-BE" sz="2000" dirty="0" smtClean="0"/>
              <a:t>!!!</a:t>
            </a:r>
          </a:p>
          <a:p>
            <a:pPr eaLnBrk="1" fontAlgn="t" hangingPunct="1"/>
            <a:endParaRPr lang="fr-BE" sz="1600" dirty="0" smtClean="0"/>
          </a:p>
          <a:p>
            <a:pPr lvl="1" eaLnBrk="1" fontAlgn="t" hangingPunct="1"/>
            <a:endParaRPr lang="fr-BE" dirty="0" smtClean="0"/>
          </a:p>
        </p:txBody>
      </p:sp>
      <p:pic>
        <p:nvPicPr>
          <p:cNvPr id="7" name="Espace réservé du conten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36" y="4633783"/>
            <a:ext cx="1750263" cy="22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37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CA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CAP" id="{D6571126-7FE1-47FD-B7AB-28C7FE60F0D0}" vid="{1ECE2957-BD80-460C-9843-40AF49CF5945}"/>
    </a:ext>
  </a:ext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453</Words>
  <Application>Microsoft Office PowerPoint</Application>
  <PresentationFormat>On-screen Show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Verdana</vt:lpstr>
      <vt:lpstr>Wingdings</vt:lpstr>
      <vt:lpstr>ThèmeCAP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Wascapsules</vt:lpstr>
      <vt:lpstr>Wascapsules</vt:lpstr>
      <vt:lpstr>Wascapsules</vt:lpstr>
      <vt:lpstr>PowerPoint Presentation</vt:lpstr>
    </vt:vector>
  </TitlesOfParts>
  <Company>Centre Antipoisons - Antigifcentrum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Verstegen (78)</dc:creator>
  <cp:lastModifiedBy>Patrick De Cock (92)</cp:lastModifiedBy>
  <cp:revision>108</cp:revision>
  <dcterms:created xsi:type="dcterms:W3CDTF">2015-05-22T14:55:32Z</dcterms:created>
  <dcterms:modified xsi:type="dcterms:W3CDTF">2015-06-15T14:43:21Z</dcterms:modified>
</cp:coreProperties>
</file>